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3" r:id="rId1"/>
  </p:sldMasterIdLst>
  <p:sldIdLst>
    <p:sldId id="256" r:id="rId2"/>
    <p:sldId id="258" r:id="rId3"/>
    <p:sldId id="259" r:id="rId4"/>
    <p:sldId id="272" r:id="rId5"/>
    <p:sldId id="263" r:id="rId6"/>
    <p:sldId id="265" r:id="rId7"/>
    <p:sldId id="270" r:id="rId8"/>
    <p:sldId id="274" r:id="rId9"/>
    <p:sldId id="266" r:id="rId10"/>
    <p:sldId id="275" r:id="rId11"/>
    <p:sldId id="276" r:id="rId12"/>
    <p:sldId id="273" r:id="rId13"/>
    <p:sldId id="267" r:id="rId14"/>
    <p:sldId id="277" r:id="rId15"/>
    <p:sldId id="278" r:id="rId16"/>
    <p:sldId id="27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F33"/>
    <a:srgbClr val="3333FF"/>
    <a:srgbClr val="009900"/>
    <a:srgbClr val="339933"/>
    <a:srgbClr val="6699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69" autoAdjust="0"/>
    <p:restoredTop sz="94660"/>
  </p:normalViewPr>
  <p:slideViewPr>
    <p:cSldViewPr>
      <p:cViewPr>
        <p:scale>
          <a:sx n="95" d="100"/>
          <a:sy n="95" d="100"/>
        </p:scale>
        <p:origin x="-6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3E61DAD-3CC3-4B06-9F9E-C11938E03D09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30C9519-4661-4335-9B02-93D88D43FC0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="" xmlns:p14="http://schemas.microsoft.com/office/powerpoint/2010/main" val="28063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738116-A726-4065-8D17-A4EAAEE0C0C4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E5CA0-D752-485D-9B96-9C197FEE11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05765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D270E6-BE99-4F3B-8408-E798CE5EBADC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B622-648C-48F6-B360-672528EF495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6859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DF3D2C-829D-4E7E-89D9-9D935DE92363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17EA-226C-41D9-930C-71B12391E00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12517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10FB13-044D-41A5-BC19-383E8A0397FC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6D5ABD-2C88-415B-8319-6EA59223341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="" xmlns:p14="http://schemas.microsoft.com/office/powerpoint/2010/main" val="4254427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560836-9821-4947-9FCF-3D8AFFB0D72D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808E-33CE-4726-B5E6-1271862B3E6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890565245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560836-9821-4947-9FCF-3D8AFFB0D72D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808E-33CE-4726-B5E6-1271862B3E6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403106193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3DA4B3-931B-4453-929C-A7C6C4949D0C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3697-1CAF-4DD6-9F96-DAB76E4787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73197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D93FB8-78F7-4744-A546-2D6150409BED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271-0341-456D-B27A-4A38567125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5577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67B97AD-4BE5-42A6-9E57-AD956AD8B745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80CC55-722E-440B-A7E5-4FC6B3B654C1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3836575493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F560836-9821-4947-9FCF-3D8AFFB0D72D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51808E-33CE-4726-B5E6-1271862B3E6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56892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F560836-9821-4947-9FCF-3D8AFFB0D72D}" type="datetimeFigureOut">
              <a:rPr lang="en-US" smtClean="0"/>
              <a:pPr>
                <a:defRPr/>
              </a:pPr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5A51808E-33CE-4726-B5E6-1271862B3E6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317308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5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C52AB52-8655-4F83-937A-CD2E4C8245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"/>
            <a:ext cx="9144000" cy="6464401"/>
          </a:xfrm>
          <a:prstGeom prst="rect">
            <a:avLst/>
          </a:prstGeom>
          <a:noFill/>
          <a:ln w="273050">
            <a:solidFill>
              <a:schemeClr val="tx1"/>
            </a:solidFill>
          </a:ln>
          <a:effectLst>
            <a:softEdge rad="889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="" xmlns:a16="http://schemas.microsoft.com/office/drawing/2014/main" id="{478873DA-52E4-4ED9-85CE-275E0B8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1267" name="Picture 4">
            <a:extLst>
              <a:ext uri="{FF2B5EF4-FFF2-40B4-BE49-F238E27FC236}">
                <a16:creationId xmlns="" xmlns:a16="http://schemas.microsoft.com/office/drawing/2014/main" id="{01D7B187-88BC-4F93-BF05-95CE5660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4509F960-CC3D-478F-89F9-0B95204B1581}"/>
              </a:ext>
            </a:extLst>
          </p:cNvPr>
          <p:cNvCxnSpPr/>
          <p:nvPr/>
        </p:nvCxnSpPr>
        <p:spPr>
          <a:xfrm rot="5400000" flipH="1" flipV="1">
            <a:off x="7963694" y="5066506"/>
            <a:ext cx="1143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9" name="TextBox 8">
            <a:extLst>
              <a:ext uri="{FF2B5EF4-FFF2-40B4-BE49-F238E27FC236}">
                <a16:creationId xmlns="" xmlns:a16="http://schemas.microsoft.com/office/drawing/2014/main" id="{7408659D-BD5F-43F0-8B12-42479DA5A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2488" y="5638800"/>
            <a:ext cx="19415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/>
              <a:t>Cloudnine</a:t>
            </a:r>
          </a:p>
          <a:p>
            <a:pPr algn="ctr" eaLnBrk="1" hangingPunct="1"/>
            <a:r>
              <a:rPr lang="en-US" altLang="en-US" sz="2800" b="1"/>
              <a:t>Hospital</a:t>
            </a:r>
          </a:p>
        </p:txBody>
      </p:sp>
      <p:sp>
        <p:nvSpPr>
          <p:cNvPr id="11270" name="TextBox 9">
            <a:extLst>
              <a:ext uri="{FF2B5EF4-FFF2-40B4-BE49-F238E27FC236}">
                <a16:creationId xmlns="" xmlns:a16="http://schemas.microsoft.com/office/drawing/2014/main" id="{06B4D031-B544-4002-86CD-3530188BE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191000"/>
            <a:ext cx="633413" cy="3698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       </a:t>
            </a:r>
          </a:p>
        </p:txBody>
      </p:sp>
      <p:sp>
        <p:nvSpPr>
          <p:cNvPr id="11271" name="Rectangle 10">
            <a:extLst>
              <a:ext uri="{FF2B5EF4-FFF2-40B4-BE49-F238E27FC236}">
                <a16:creationId xmlns="" xmlns:a16="http://schemas.microsoft.com/office/drawing/2014/main" id="{83F9AFF3-F7D9-4B64-82E8-FB5982EB3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303" y="5401530"/>
            <a:ext cx="632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Screenshot of path and distance from                  </a:t>
            </a:r>
            <a:r>
              <a:rPr lang="en-US" altLang="en-US" sz="24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Cloud nine Hospital to Symbiosis Institute of Management</a:t>
            </a:r>
            <a:r>
              <a:rPr lang="en-US" alt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 produced by Google Maps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>
            <a:extLst>
              <a:ext uri="{FF2B5EF4-FFF2-40B4-BE49-F238E27FC236}">
                <a16:creationId xmlns="" xmlns:a16="http://schemas.microsoft.com/office/drawing/2014/main" id="{D336D58A-9B41-4C74-B71D-2559F3E2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5">
            <a:extLst>
              <a:ext uri="{FF2B5EF4-FFF2-40B4-BE49-F238E27FC236}">
                <a16:creationId xmlns="" xmlns:a16="http://schemas.microsoft.com/office/drawing/2014/main" id="{2A575EE0-CA49-47B1-910B-C682447C8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540375"/>
            <a:ext cx="8610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Screenshot of path and distance from  </a:t>
            </a:r>
            <a:r>
              <a:rPr lang="en-US" altLang="en-US" sz="24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Cloud nine Hospital to Symbiosis Institute of Management</a:t>
            </a:r>
            <a:r>
              <a:rPr lang="en-US" alt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 produced by the application using  </a:t>
            </a:r>
            <a:r>
              <a:rPr lang="en-US" altLang="en-US" sz="24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Python’s </a:t>
            </a:r>
            <a:r>
              <a:rPr lang="en-US" altLang="en-US" sz="2400" b="1" dirty="0" err="1">
                <a:latin typeface="Sony Sketch EF" panose="020B0603020104020203" pitchFamily="34" charset="0"/>
                <a:cs typeface="Sony Sketch EF" panose="020B0603020104020203" pitchFamily="34" charset="0"/>
              </a:rPr>
              <a:t>gmplot</a:t>
            </a:r>
            <a:r>
              <a:rPr lang="en-US" altLang="en-US" sz="24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 package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="" xmlns:a16="http://schemas.microsoft.com/office/drawing/2014/main" id="{748162FB-EB61-4CAA-8FD3-ADB5DEB42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4876800"/>
            <a:ext cx="8886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AD225902-EF6E-4919-A781-DC6DE73F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Sony Sketch EF" panose="020B0603020104020203" pitchFamily="34" charset="0"/>
                <a:cs typeface="Sony Sketch EF" panose="020B0603020104020203" pitchFamily="34" charset="0"/>
              </a:rPr>
              <a:t>What’s new ?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="" xmlns:a16="http://schemas.microsoft.com/office/drawing/2014/main" id="{069EEFCC-8D2E-4047-87E5-7AB70621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Desktop application </a:t>
            </a:r>
            <a:r>
              <a:rPr lang="en-US" alt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built for call centers providing emergency services.</a:t>
            </a:r>
          </a:p>
          <a:p>
            <a:r>
              <a:rPr lang="en-US" alt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Call center employees have no knowledge about the hospital(s) nearest to user. Application facilitates </a:t>
            </a:r>
            <a:r>
              <a:rPr lang="en-US" altLang="en-US" sz="28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quick decision</a:t>
            </a:r>
            <a:r>
              <a:rPr lang="en-US" alt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 </a:t>
            </a:r>
            <a:r>
              <a:rPr lang="en-US" altLang="en-US" sz="28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making</a:t>
            </a:r>
            <a:r>
              <a:rPr lang="en-US" alt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 using GIS, which is must in emergency situation.</a:t>
            </a:r>
          </a:p>
          <a:p>
            <a:r>
              <a:rPr lang="en-US" alt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Existing mobile apps require active internet connection for booking ambulances. The project allows users to book an ambulance just by a </a:t>
            </a:r>
            <a:r>
              <a:rPr lang="en-US" altLang="en-US" sz="28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phone call </a:t>
            </a:r>
            <a:r>
              <a:rPr lang="en-US" alt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to the call center.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="" xmlns:a16="http://schemas.microsoft.com/office/drawing/2014/main" id="{A83D8894-FC3E-4FC5-A52C-B81F0CB3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Sony Sketch EF" panose="020B0603020104020203" pitchFamily="34" charset="0"/>
                <a:cs typeface="Sony Sketch EF" panose="020B0603020104020203" pitchFamily="34" charset="0"/>
              </a:rPr>
              <a:t>Limitations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="" xmlns:a16="http://schemas.microsoft.com/office/drawing/2014/main" id="{EFC340B0-A11D-4EFD-B950-8C7C07DE3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286000"/>
            <a:ext cx="7886700" cy="43434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 </a:t>
            </a:r>
            <a:r>
              <a:rPr lang="en-US" altLang="en-US" sz="3000" dirty="0">
                <a:latin typeface="Sony Sketch EF" panose="020B0603020104020203" pitchFamily="34" charset="0"/>
                <a:cs typeface="Sony Sketch EF" panose="020B0603020104020203" pitchFamily="34" charset="0"/>
              </a:rPr>
              <a:t>Weights of the edges in graph is calculated only on basis of distance  b/w vertices.  Real-time traffic information and condition of roads is also vital to  reduce time in reaching users.</a:t>
            </a:r>
          </a:p>
          <a:p>
            <a:pPr eaLnBrk="1" hangingPunct="1"/>
            <a:endParaRPr lang="en-US" altLang="en-US" sz="3000" dirty="0">
              <a:latin typeface="Sony Sketch EF" panose="020B0603020104020203" pitchFamily="34" charset="0"/>
              <a:cs typeface="Sony Sketch EF" panose="020B0603020104020203" pitchFamily="34" charset="0"/>
            </a:endParaRPr>
          </a:p>
          <a:p>
            <a:pPr eaLnBrk="1" hangingPunct="1"/>
            <a:r>
              <a:rPr lang="en-US" altLang="en-US" sz="3000" dirty="0">
                <a:latin typeface="Sony Sketch EF" panose="020B0603020104020203" pitchFamily="34" charset="0"/>
                <a:cs typeface="Sony Sketch EF" panose="020B0603020104020203" pitchFamily="34" charset="0"/>
              </a:rPr>
              <a:t>The application can only be used by the residents of Shivajinagar, Pune, since the location information in database is only restricted to Shivajinagar.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>
            <a:extLst>
              <a:ext uri="{FF2B5EF4-FFF2-40B4-BE49-F238E27FC236}">
                <a16:creationId xmlns="" xmlns:a16="http://schemas.microsoft.com/office/drawing/2014/main" id="{44A120F8-E0EB-479D-A9D8-F52FA3C0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7907338" cy="1225550"/>
          </a:xfrm>
        </p:spPr>
        <p:txBody>
          <a:bodyPr>
            <a:normAutofit/>
          </a:bodyPr>
          <a:lstStyle/>
          <a:p>
            <a:r>
              <a:rPr lang="en-US" altLang="en-US" sz="3200"/>
              <a:t>Research paper based on A* algorithm used by Google Maps and Dijkstra algorithm </a:t>
            </a:r>
            <a:endParaRPr lang="en-IN" altLang="en-US" sz="3200"/>
          </a:p>
        </p:txBody>
      </p:sp>
      <p:pic>
        <p:nvPicPr>
          <p:cNvPr id="15363" name="Picture 4">
            <a:extLst>
              <a:ext uri="{FF2B5EF4-FFF2-40B4-BE49-F238E27FC236}">
                <a16:creationId xmlns="" xmlns:a16="http://schemas.microsoft.com/office/drawing/2014/main" id="{05F13B07-DD44-4D38-8668-57B22D31F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4849813" cy="5327650"/>
          </a:xfrm>
          <a:prstGeom prst="rect">
            <a:avLst/>
          </a:prstGeom>
          <a:noFill/>
          <a:ln w="412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6">
            <a:extLst>
              <a:ext uri="{FF2B5EF4-FFF2-40B4-BE49-F238E27FC236}">
                <a16:creationId xmlns="" xmlns:a16="http://schemas.microsoft.com/office/drawing/2014/main" id="{53DFEBFB-B43C-48AC-B33D-B3A75189C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28800"/>
            <a:ext cx="4611687" cy="4724400"/>
          </a:xfrm>
          <a:prstGeom prst="rect">
            <a:avLst/>
          </a:prstGeom>
          <a:noFill/>
          <a:ln w="412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E45B90A-667D-4D73-B603-B98335CDD11D}"/>
              </a:ext>
            </a:extLst>
          </p:cNvPr>
          <p:cNvSpPr/>
          <p:nvPr/>
        </p:nvSpPr>
        <p:spPr>
          <a:xfrm>
            <a:off x="942975" y="104775"/>
            <a:ext cx="200025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Dijkstra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116F3CF-E407-40C4-B283-A5D51234C3D2}"/>
              </a:ext>
            </a:extLst>
          </p:cNvPr>
          <p:cNvSpPr/>
          <p:nvPr/>
        </p:nvSpPr>
        <p:spPr>
          <a:xfrm>
            <a:off x="5200650" y="98425"/>
            <a:ext cx="200025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A*</a:t>
            </a:r>
            <a:endParaRPr lang="en-IN" dirty="0"/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95325"/>
            <a:ext cx="8601075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>
            <a:extLst>
              <a:ext uri="{FF2B5EF4-FFF2-40B4-BE49-F238E27FC236}"/>
            </a:extLst>
          </p:cNvPr>
          <p:cNvSpPr/>
          <p:nvPr/>
        </p:nvSpPr>
        <p:spPr>
          <a:xfrm>
            <a:off x="369887" y="712787"/>
            <a:ext cx="520700" cy="711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8" name="Oval 17">
            <a:extLst>
              <a:ext uri="{FF2B5EF4-FFF2-40B4-BE49-F238E27FC236}"/>
            </a:extLst>
          </p:cNvPr>
          <p:cNvSpPr/>
          <p:nvPr/>
        </p:nvSpPr>
        <p:spPr>
          <a:xfrm>
            <a:off x="4684712" y="712787"/>
            <a:ext cx="520700" cy="711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9" name="Oval 18">
            <a:extLst>
              <a:ext uri="{FF2B5EF4-FFF2-40B4-BE49-F238E27FC236}"/>
            </a:extLst>
          </p:cNvPr>
          <p:cNvSpPr/>
          <p:nvPr/>
        </p:nvSpPr>
        <p:spPr>
          <a:xfrm>
            <a:off x="304800" y="3851275"/>
            <a:ext cx="522287" cy="711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20" name="Oval 19">
            <a:extLst>
              <a:ext uri="{FF2B5EF4-FFF2-40B4-BE49-F238E27FC236}"/>
            </a:extLst>
          </p:cNvPr>
          <p:cNvSpPr/>
          <p:nvPr/>
        </p:nvSpPr>
        <p:spPr>
          <a:xfrm>
            <a:off x="4637087" y="4206875"/>
            <a:ext cx="522288" cy="711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21" name="Oval 20">
            <a:extLst>
              <a:ext uri="{FF2B5EF4-FFF2-40B4-BE49-F238E27FC236}"/>
            </a:extLst>
          </p:cNvPr>
          <p:cNvSpPr/>
          <p:nvPr/>
        </p:nvSpPr>
        <p:spPr>
          <a:xfrm>
            <a:off x="4637087" y="2767012"/>
            <a:ext cx="522288" cy="711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8000" dirty="0" smtClean="0"/>
          </a:p>
          <a:p>
            <a:pPr algn="ctr">
              <a:buNone/>
            </a:pPr>
            <a:r>
              <a:rPr lang="en-US" sz="8000" dirty="0" smtClean="0"/>
              <a:t>THANK YOU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8D02DE4B-6A68-44C4-AAEF-8B95B4DE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05" y="3575538"/>
            <a:ext cx="4449763" cy="32766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2">
            <a:extLst>
              <a:ext uri="{FF2B5EF4-FFF2-40B4-BE49-F238E27FC236}">
                <a16:creationId xmlns="" xmlns:a16="http://schemas.microsoft.com/office/drawing/2014/main" id="{4CDA4416-9006-4579-8DE7-70C4F58C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54" y="3575538"/>
            <a:ext cx="4691140" cy="325353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3">
            <a:extLst>
              <a:ext uri="{FF2B5EF4-FFF2-40B4-BE49-F238E27FC236}">
                <a16:creationId xmlns="" xmlns:a16="http://schemas.microsoft.com/office/drawing/2014/main" id="{5A7DBBE9-F2FF-4A91-9796-CB8A12E33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36" y="-24549"/>
            <a:ext cx="4513294" cy="3253531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="" xmlns:a16="http://schemas.microsoft.com/office/drawing/2014/main" id="{91DBBDFA-3A50-4D2B-8CF3-9FDD0829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54" y="-24548"/>
            <a:ext cx="4429246" cy="3253531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="" xmlns:a16="http://schemas.microsoft.com/office/drawing/2014/main" id="{8BE471D7-1137-41F3-A5AC-9734FB26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3400"/>
            <a:ext cx="7200900" cy="1485900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A8B9F5-E9A0-4ADB-8A00-51CFA1FBA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8534400" cy="5105400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dirty="0">
                <a:latin typeface="Sony Sketch EF" panose="020B0603020104020203" pitchFamily="34" charset="0"/>
                <a:cs typeface="Sony Sketch EF" panose="020B0603020104020203" pitchFamily="34" charset="0"/>
              </a:rPr>
              <a:t>To address the difficulty in identifying the route to the user , design an application for call-centers which can be used by its employees to locate the nearest hospital (shortest distance) to the user. </a:t>
            </a:r>
          </a:p>
          <a:p>
            <a:pPr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dirty="0">
                <a:latin typeface="Sony Sketch EF" panose="020B0603020104020203" pitchFamily="34" charset="0"/>
                <a:cs typeface="Sony Sketch EF" panose="020B0603020104020203" pitchFamily="34" charset="0"/>
              </a:rPr>
              <a:t>The application should also display the path from the hospital to the user , which can be utilized by an ambulance to reach the user as quickly as possible.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377A243-ED77-464C-A919-93D46676054B}"/>
              </a:ext>
            </a:extLst>
          </p:cNvPr>
          <p:cNvSpPr/>
          <p:nvPr/>
        </p:nvSpPr>
        <p:spPr>
          <a:xfrm>
            <a:off x="0" y="838200"/>
            <a:ext cx="9144000" cy="304800"/>
          </a:xfrm>
          <a:prstGeom prst="rect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92D050"/>
              </a:gs>
            </a:gsLst>
            <a:lin ang="540000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User calls the call center when in an emergency situation.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6376A0FA-C53B-4553-B887-6F16922E0BB1}"/>
              </a:ext>
            </a:extLst>
          </p:cNvPr>
          <p:cNvCxnSpPr/>
          <p:nvPr/>
        </p:nvCxnSpPr>
        <p:spPr>
          <a:xfrm rot="5400000">
            <a:off x="4230688" y="1333500"/>
            <a:ext cx="379412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FD7BA63-E3E8-47D7-A54F-55CEFA461B9F}"/>
              </a:ext>
            </a:extLst>
          </p:cNvPr>
          <p:cNvSpPr/>
          <p:nvPr/>
        </p:nvSpPr>
        <p:spPr>
          <a:xfrm>
            <a:off x="0" y="1524000"/>
            <a:ext cx="9144000" cy="304800"/>
          </a:xfrm>
          <a:prstGeom prst="rect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92D050"/>
              </a:gs>
            </a:gsLst>
            <a:lin ang="540000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Call center traces user’s location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C8969921-9E44-4CDF-9DCF-673AB037C99C}"/>
              </a:ext>
            </a:extLst>
          </p:cNvPr>
          <p:cNvCxnSpPr/>
          <p:nvPr/>
        </p:nvCxnSpPr>
        <p:spPr>
          <a:xfrm rot="5400000">
            <a:off x="4267994" y="1980406"/>
            <a:ext cx="3048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EF872D3-B10B-4EF4-8D05-90FCB06B8E09}"/>
              </a:ext>
            </a:extLst>
          </p:cNvPr>
          <p:cNvSpPr/>
          <p:nvPr/>
        </p:nvSpPr>
        <p:spPr>
          <a:xfrm>
            <a:off x="0" y="2133600"/>
            <a:ext cx="9144000" cy="914400"/>
          </a:xfrm>
          <a:prstGeom prst="rect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92D050"/>
              </a:gs>
            </a:gsLst>
            <a:lin ang="540000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Application searches nearest hospital(s)  by querying the  database of hospitals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FF37E3D-DED7-4AB3-A8F5-460663A90AD5}"/>
              </a:ext>
            </a:extLst>
          </p:cNvPr>
          <p:cNvCxnSpPr/>
          <p:nvPr/>
        </p:nvCxnSpPr>
        <p:spPr>
          <a:xfrm rot="5400000">
            <a:off x="4267994" y="3199606"/>
            <a:ext cx="3048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AEB0135-FA28-4151-BBB8-B2BD7BCFBFF6}"/>
              </a:ext>
            </a:extLst>
          </p:cNvPr>
          <p:cNvSpPr/>
          <p:nvPr/>
        </p:nvSpPr>
        <p:spPr>
          <a:xfrm>
            <a:off x="0" y="3352800"/>
            <a:ext cx="9144000" cy="914400"/>
          </a:xfrm>
          <a:prstGeom prst="rect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92D050"/>
              </a:gs>
            </a:gsLst>
            <a:lin ang="540000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latin typeface="Comic Sans MS" pitchFamily="66" charset="0"/>
              </a:rPr>
              <a:t>Compute the path and its length ( in km ) using</a:t>
            </a:r>
            <a:r>
              <a:rPr lang="en-US" sz="2400" b="1" dirty="0" smtClean="0">
                <a:latin typeface="Comic Sans MS" pitchFamily="66" charset="0"/>
              </a:rPr>
              <a:t> Dijkstra’s algorithm</a:t>
            </a:r>
            <a:r>
              <a:rPr lang="en-US" sz="2400" dirty="0" smtClean="0">
                <a:latin typeface="Comic Sans MS" pitchFamily="66" charset="0"/>
              </a:rPr>
              <a:t> from hospital to user for all hospital(s) found.</a:t>
            </a:r>
            <a:endParaRPr lang="en-US" sz="2400" dirty="0">
              <a:latin typeface="Comic Sans MS" pitchFamily="66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4C4E439A-6BD9-4CD1-8743-47D2B48A8D80}"/>
              </a:ext>
            </a:extLst>
          </p:cNvPr>
          <p:cNvCxnSpPr/>
          <p:nvPr/>
        </p:nvCxnSpPr>
        <p:spPr>
          <a:xfrm rot="5400000">
            <a:off x="4267994" y="4418806"/>
            <a:ext cx="3048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6267C66-37B5-4D49-A294-62249F0D6D35}"/>
              </a:ext>
            </a:extLst>
          </p:cNvPr>
          <p:cNvSpPr/>
          <p:nvPr/>
        </p:nvSpPr>
        <p:spPr>
          <a:xfrm>
            <a:off x="0" y="4572000"/>
            <a:ext cx="9144000" cy="762000"/>
          </a:xfrm>
          <a:prstGeom prst="rect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92D050"/>
              </a:gs>
            </a:gsLst>
            <a:lin ang="540000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List of Hospitals found is sorted in ascending order of distances from user.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348E9FA0-77A2-41CC-9547-BB928E2C5843}"/>
              </a:ext>
            </a:extLst>
          </p:cNvPr>
          <p:cNvCxnSpPr/>
          <p:nvPr/>
        </p:nvCxnSpPr>
        <p:spPr>
          <a:xfrm rot="5400000">
            <a:off x="4267994" y="5485606"/>
            <a:ext cx="3048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D853D7F-A23B-46B4-A2B4-08B12F7D8F15}"/>
              </a:ext>
            </a:extLst>
          </p:cNvPr>
          <p:cNvSpPr/>
          <p:nvPr/>
        </p:nvSpPr>
        <p:spPr>
          <a:xfrm>
            <a:off x="0" y="5676900"/>
            <a:ext cx="9144000" cy="1028700"/>
          </a:xfrm>
          <a:prstGeom prst="rect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92D050"/>
              </a:gs>
            </a:gsLst>
            <a:lin ang="5400000" scaled="0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Sony Sketch EF" panose="020B0603020104020203" pitchFamily="34" charset="0"/>
                <a:cs typeface="Sony Sketch EF" panose="020B0603020104020203" pitchFamily="34" charset="0"/>
              </a:rPr>
              <a:t>Display the three nearest hospitals                                                             ( in case a hospital rejects request ) and the shortest path to end-user.</a:t>
            </a:r>
          </a:p>
        </p:txBody>
      </p:sp>
      <p:sp>
        <p:nvSpPr>
          <p:cNvPr id="5133" name="TextBox 21">
            <a:extLst>
              <a:ext uri="{FF2B5EF4-FFF2-40B4-BE49-F238E27FC236}">
                <a16:creationId xmlns="" xmlns:a16="http://schemas.microsoft.com/office/drawing/2014/main" id="{138F2D5E-75D6-48D4-910C-2911F227F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282" y="0"/>
            <a:ext cx="16626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Solution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="" xmlns:a16="http://schemas.microsoft.com/office/drawing/2014/main" id="{4007DAF6-A555-493B-AD2B-8CBC897D494D}"/>
              </a:ext>
            </a:extLst>
          </p:cNvPr>
          <p:cNvSpPr/>
          <p:nvPr/>
        </p:nvSpPr>
        <p:spPr>
          <a:xfrm>
            <a:off x="2057400" y="1219200"/>
            <a:ext cx="4800600" cy="4876800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FEB91B3E-EE2D-48D4-9636-58D5DA14B802}"/>
              </a:ext>
            </a:extLst>
          </p:cNvPr>
          <p:cNvSpPr/>
          <p:nvPr/>
        </p:nvSpPr>
        <p:spPr>
          <a:xfrm>
            <a:off x="4267200" y="3657600"/>
            <a:ext cx="304800" cy="304800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U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="" xmlns:a16="http://schemas.microsoft.com/office/drawing/2014/main" id="{18B5FD5A-DFD1-4E1A-ACBE-6B1ACE714DE9}"/>
              </a:ext>
            </a:extLst>
          </p:cNvPr>
          <p:cNvSpPr/>
          <p:nvPr/>
        </p:nvSpPr>
        <p:spPr>
          <a:xfrm>
            <a:off x="4495800" y="2209800"/>
            <a:ext cx="609600" cy="533400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BB9A87F-AB14-4385-A9D9-A050CA60E7B5}"/>
              </a:ext>
            </a:extLst>
          </p:cNvPr>
          <p:cNvCxnSpPr/>
          <p:nvPr/>
        </p:nvCxnSpPr>
        <p:spPr>
          <a:xfrm rot="10800000" flipV="1">
            <a:off x="4191000" y="2438400"/>
            <a:ext cx="304800" cy="1524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F53CF4B-1EF6-402B-95D1-5503029E3B94}"/>
              </a:ext>
            </a:extLst>
          </p:cNvPr>
          <p:cNvCxnSpPr/>
          <p:nvPr/>
        </p:nvCxnSpPr>
        <p:spPr>
          <a:xfrm rot="10800000">
            <a:off x="4191000" y="2590800"/>
            <a:ext cx="381000" cy="228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88571450-39B7-4FD3-9C60-F075A46515AA}"/>
              </a:ext>
            </a:extLst>
          </p:cNvPr>
          <p:cNvCxnSpPr/>
          <p:nvPr/>
        </p:nvCxnSpPr>
        <p:spPr>
          <a:xfrm rot="10800000" flipV="1">
            <a:off x="4191000" y="2819400"/>
            <a:ext cx="381000" cy="1524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E8C607A2-060E-412F-8EB0-BAE148C73CB9}"/>
              </a:ext>
            </a:extLst>
          </p:cNvPr>
          <p:cNvCxnSpPr/>
          <p:nvPr/>
        </p:nvCxnSpPr>
        <p:spPr>
          <a:xfrm rot="5400000" flipH="1" flipV="1">
            <a:off x="4191000" y="3048000"/>
            <a:ext cx="914400" cy="304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9655403-9EAB-4C93-8BB7-3125FD2CB16C}"/>
              </a:ext>
            </a:extLst>
          </p:cNvPr>
          <p:cNvCxnSpPr/>
          <p:nvPr/>
        </p:nvCxnSpPr>
        <p:spPr>
          <a:xfrm rot="16200000" flipH="1">
            <a:off x="4191000" y="2971800"/>
            <a:ext cx="228600" cy="228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1803EE0-2E4D-4CF5-A2B7-1C1EEDF7BBE1}"/>
              </a:ext>
            </a:extLst>
          </p:cNvPr>
          <p:cNvCxnSpPr/>
          <p:nvPr/>
        </p:nvCxnSpPr>
        <p:spPr>
          <a:xfrm rot="10800000" flipV="1">
            <a:off x="3962400" y="3200400"/>
            <a:ext cx="457200" cy="1524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749321FD-EB58-4AA8-A390-E3D60D21A279}"/>
              </a:ext>
            </a:extLst>
          </p:cNvPr>
          <p:cNvCxnSpPr>
            <a:endCxn id="6" idx="1"/>
          </p:cNvCxnSpPr>
          <p:nvPr/>
        </p:nvCxnSpPr>
        <p:spPr>
          <a:xfrm rot="16200000" flipH="1">
            <a:off x="3962400" y="3352800"/>
            <a:ext cx="349250" cy="34925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81BD9AD8-F2B2-43FC-891E-7924FDAAC6F9}"/>
              </a:ext>
            </a:extLst>
          </p:cNvPr>
          <p:cNvSpPr/>
          <p:nvPr/>
        </p:nvSpPr>
        <p:spPr>
          <a:xfrm>
            <a:off x="4191000" y="5334000"/>
            <a:ext cx="609600" cy="5334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57AF9627-A973-44BA-ABF1-C2EADE1FB8DF}"/>
              </a:ext>
            </a:extLst>
          </p:cNvPr>
          <p:cNvCxnSpPr>
            <a:stCxn id="6" idx="4"/>
          </p:cNvCxnSpPr>
          <p:nvPr/>
        </p:nvCxnSpPr>
        <p:spPr>
          <a:xfrm rot="5400000">
            <a:off x="3733801" y="4648200"/>
            <a:ext cx="1371600" cy="3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FAEE4FC5-11E5-4EDD-B746-9CF32B07898F}"/>
              </a:ext>
            </a:extLst>
          </p:cNvPr>
          <p:cNvCxnSpPr>
            <a:stCxn id="33" idx="7"/>
          </p:cNvCxnSpPr>
          <p:nvPr/>
        </p:nvCxnSpPr>
        <p:spPr>
          <a:xfrm rot="5400000" flipH="1" flipV="1">
            <a:off x="4564856" y="4490244"/>
            <a:ext cx="1068388" cy="7747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1752D96C-5002-4A8E-8673-AA349F76C033}"/>
              </a:ext>
            </a:extLst>
          </p:cNvPr>
          <p:cNvCxnSpPr>
            <a:endCxn id="6" idx="6"/>
          </p:cNvCxnSpPr>
          <p:nvPr/>
        </p:nvCxnSpPr>
        <p:spPr>
          <a:xfrm rot="10800000">
            <a:off x="4572000" y="3810000"/>
            <a:ext cx="914400" cy="5334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4296FF00-9E5B-4F30-854A-917985517823}"/>
              </a:ext>
            </a:extLst>
          </p:cNvPr>
          <p:cNvCxnSpPr>
            <a:endCxn id="6" idx="3"/>
          </p:cNvCxnSpPr>
          <p:nvPr/>
        </p:nvCxnSpPr>
        <p:spPr>
          <a:xfrm flipV="1">
            <a:off x="2209800" y="3917950"/>
            <a:ext cx="2101850" cy="57785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1" name="TextBox 46">
            <a:extLst>
              <a:ext uri="{FF2B5EF4-FFF2-40B4-BE49-F238E27FC236}">
                <a16:creationId xmlns="" xmlns:a16="http://schemas.microsoft.com/office/drawing/2014/main" id="{D37ADF6A-A8AE-4E50-B924-844516644137}"/>
              </a:ext>
            </a:extLst>
          </p:cNvPr>
          <p:cNvSpPr txBox="1">
            <a:spLocks noChangeArrowheads="1"/>
          </p:cNvSpPr>
          <p:nvPr/>
        </p:nvSpPr>
        <p:spPr bwMode="auto">
          <a:xfrm rot="-891928">
            <a:off x="2857500" y="3763963"/>
            <a:ext cx="793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5 km</a:t>
            </a:r>
          </a:p>
        </p:txBody>
      </p:sp>
      <p:sp>
        <p:nvSpPr>
          <p:cNvPr id="6162" name="TextBox 47">
            <a:extLst>
              <a:ext uri="{FF2B5EF4-FFF2-40B4-BE49-F238E27FC236}">
                <a16:creationId xmlns="" xmlns:a16="http://schemas.microsoft.com/office/drawing/2014/main" id="{DF296B41-BE68-422D-84E0-2459B305E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399" y="200680"/>
            <a:ext cx="80506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Case 1 : Multiple Hospitals are found in search radius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2640043E-FF19-4BF6-922F-9BFCEBF95861}"/>
              </a:ext>
            </a:extLst>
          </p:cNvPr>
          <p:cNvCxnSpPr/>
          <p:nvPr/>
        </p:nvCxnSpPr>
        <p:spPr>
          <a:xfrm>
            <a:off x="5791200" y="6553200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4" name="TextBox 52">
            <a:extLst>
              <a:ext uri="{FF2B5EF4-FFF2-40B4-BE49-F238E27FC236}">
                <a16:creationId xmlns="" xmlns:a16="http://schemas.microsoft.com/office/drawing/2014/main" id="{861DA672-E2FD-4B02-9A5F-75E00D65E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6324600"/>
            <a:ext cx="1751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: Direct distance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F81B3247-BF83-4DDE-BCDA-C7894941439F}"/>
              </a:ext>
            </a:extLst>
          </p:cNvPr>
          <p:cNvCxnSpPr/>
          <p:nvPr/>
        </p:nvCxnSpPr>
        <p:spPr>
          <a:xfrm>
            <a:off x="304800" y="6553200"/>
            <a:ext cx="1371600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6" name="TextBox 54">
            <a:extLst>
              <a:ext uri="{FF2B5EF4-FFF2-40B4-BE49-F238E27FC236}">
                <a16:creationId xmlns="" xmlns:a16="http://schemas.microsoft.com/office/drawing/2014/main" id="{AA006138-CF8D-408A-A462-33AD57ECD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324600"/>
            <a:ext cx="827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: Path  </a:t>
            </a:r>
          </a:p>
        </p:txBody>
      </p:sp>
      <p:sp>
        <p:nvSpPr>
          <p:cNvPr id="6167" name="TextBox 55">
            <a:extLst>
              <a:ext uri="{FF2B5EF4-FFF2-40B4-BE49-F238E27FC236}">
                <a16:creationId xmlns="" xmlns:a16="http://schemas.microsoft.com/office/drawing/2014/main" id="{E7625D7C-2A27-45D9-83F4-187F1FC68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24" y="3013501"/>
            <a:ext cx="1590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U : User</a:t>
            </a:r>
          </a:p>
          <a:p>
            <a:pPr eaLnBrk="1" hangingPunct="1"/>
            <a:r>
              <a:rPr lang="en-US" altLang="en-US" sz="24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H : Hospital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="" xmlns:a16="http://schemas.microsoft.com/office/drawing/2014/main" id="{4F00DC55-5734-40E2-A3E3-A81D4F17CB4D}"/>
              </a:ext>
            </a:extLst>
          </p:cNvPr>
          <p:cNvSpPr/>
          <p:nvPr/>
        </p:nvSpPr>
        <p:spPr>
          <a:xfrm>
            <a:off x="1676400" y="609600"/>
            <a:ext cx="6172200" cy="6019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C21E2251-EC4C-4533-8E73-8D9B917DFCE9}"/>
              </a:ext>
            </a:extLst>
          </p:cNvPr>
          <p:cNvSpPr/>
          <p:nvPr/>
        </p:nvSpPr>
        <p:spPr>
          <a:xfrm>
            <a:off x="3200400" y="1905000"/>
            <a:ext cx="3200400" cy="3124200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5F9C316D-7113-490D-9209-57BE5785C503}"/>
              </a:ext>
            </a:extLst>
          </p:cNvPr>
          <p:cNvSpPr/>
          <p:nvPr/>
        </p:nvSpPr>
        <p:spPr>
          <a:xfrm>
            <a:off x="4648200" y="3276600"/>
            <a:ext cx="304800" cy="304800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0D08CF79-2540-46C8-B948-53B90D85B5D1}"/>
              </a:ext>
            </a:extLst>
          </p:cNvPr>
          <p:cNvCxnSpPr>
            <a:endCxn id="6" idx="3"/>
          </p:cNvCxnSpPr>
          <p:nvPr/>
        </p:nvCxnSpPr>
        <p:spPr>
          <a:xfrm flipV="1">
            <a:off x="3429000" y="3536950"/>
            <a:ext cx="1263650" cy="80645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="" xmlns:a16="http://schemas.microsoft.com/office/drawing/2014/main" id="{5897610B-F1CC-4ACD-AF2A-EFEFD7C5CABF}"/>
              </a:ext>
            </a:extLst>
          </p:cNvPr>
          <p:cNvSpPr/>
          <p:nvPr/>
        </p:nvSpPr>
        <p:spPr>
          <a:xfrm>
            <a:off x="1752600" y="3276600"/>
            <a:ext cx="685800" cy="457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H</a:t>
            </a:r>
            <a:r>
              <a:rPr lang="en-US" b="1" baseline="-25000" dirty="0"/>
              <a:t>1</a:t>
            </a:r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56E8050B-1006-45E4-9FF3-673300E9A37F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2438400" y="3429000"/>
            <a:ext cx="2209800" cy="76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612EF2A-DC82-471B-88DB-4A86E586D066}"/>
              </a:ext>
            </a:extLst>
          </p:cNvPr>
          <p:cNvCxnSpPr>
            <a:stCxn id="10" idx="7"/>
          </p:cNvCxnSpPr>
          <p:nvPr/>
        </p:nvCxnSpPr>
        <p:spPr>
          <a:xfrm rot="5400000" flipH="1" flipV="1">
            <a:off x="2278856" y="3031332"/>
            <a:ext cx="371475" cy="25241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C76242C5-8585-47E7-8352-124E48D93723}"/>
              </a:ext>
            </a:extLst>
          </p:cNvPr>
          <p:cNvCxnSpPr/>
          <p:nvPr/>
        </p:nvCxnSpPr>
        <p:spPr>
          <a:xfrm>
            <a:off x="2590800" y="2971800"/>
            <a:ext cx="304800" cy="2286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7EF750AB-E5F1-470E-90E9-CBA6CE392754}"/>
              </a:ext>
            </a:extLst>
          </p:cNvPr>
          <p:cNvCxnSpPr/>
          <p:nvPr/>
        </p:nvCxnSpPr>
        <p:spPr>
          <a:xfrm rot="5400000" flipH="1" flipV="1">
            <a:off x="2743200" y="2819400"/>
            <a:ext cx="533400" cy="2286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AF4BD09C-ED17-4FDD-BC36-876EE021F28F}"/>
              </a:ext>
            </a:extLst>
          </p:cNvPr>
          <p:cNvCxnSpPr/>
          <p:nvPr/>
        </p:nvCxnSpPr>
        <p:spPr>
          <a:xfrm>
            <a:off x="3124200" y="2667000"/>
            <a:ext cx="457200" cy="1524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5752198-7ECE-4373-A102-B83FCE6FB742}"/>
              </a:ext>
            </a:extLst>
          </p:cNvPr>
          <p:cNvCxnSpPr/>
          <p:nvPr/>
        </p:nvCxnSpPr>
        <p:spPr>
          <a:xfrm rot="5400000" flipH="1" flipV="1">
            <a:off x="3543300" y="2628900"/>
            <a:ext cx="228600" cy="1524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7617BD82-B0F8-41C6-B504-AF94E474C683}"/>
              </a:ext>
            </a:extLst>
          </p:cNvPr>
          <p:cNvCxnSpPr/>
          <p:nvPr/>
        </p:nvCxnSpPr>
        <p:spPr>
          <a:xfrm>
            <a:off x="3733800" y="2590800"/>
            <a:ext cx="381000" cy="2286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D582965-0F54-4B52-94CA-5562861C30B4}"/>
              </a:ext>
            </a:extLst>
          </p:cNvPr>
          <p:cNvCxnSpPr/>
          <p:nvPr/>
        </p:nvCxnSpPr>
        <p:spPr>
          <a:xfrm rot="5400000">
            <a:off x="3886200" y="2895600"/>
            <a:ext cx="304800" cy="1524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B7A3D2F9-7506-42EE-86E1-D0AB1B16193C}"/>
              </a:ext>
            </a:extLst>
          </p:cNvPr>
          <p:cNvCxnSpPr>
            <a:endCxn id="6" idx="1"/>
          </p:cNvCxnSpPr>
          <p:nvPr/>
        </p:nvCxnSpPr>
        <p:spPr>
          <a:xfrm>
            <a:off x="3962400" y="3124200"/>
            <a:ext cx="730250" cy="19685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>
            <a:extLst>
              <a:ext uri="{FF2B5EF4-FFF2-40B4-BE49-F238E27FC236}">
                <a16:creationId xmlns="" xmlns:a16="http://schemas.microsoft.com/office/drawing/2014/main" id="{683B7114-E060-43E2-B019-069E2595C3F7}"/>
              </a:ext>
            </a:extLst>
          </p:cNvPr>
          <p:cNvSpPr/>
          <p:nvPr/>
        </p:nvSpPr>
        <p:spPr>
          <a:xfrm>
            <a:off x="6096000" y="4419600"/>
            <a:ext cx="609600" cy="5334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H</a:t>
            </a:r>
            <a:r>
              <a:rPr lang="en-US" b="1" baseline="-25000" dirty="0"/>
              <a:t>2</a:t>
            </a:r>
            <a:endParaRPr lang="en-US" b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F8353327-8D5F-4FC8-A8B7-72FD3466E185}"/>
              </a:ext>
            </a:extLst>
          </p:cNvPr>
          <p:cNvCxnSpPr>
            <a:stCxn id="38" idx="1"/>
            <a:endCxn id="6" idx="5"/>
          </p:cNvCxnSpPr>
          <p:nvPr/>
        </p:nvCxnSpPr>
        <p:spPr>
          <a:xfrm rot="16200000" flipV="1">
            <a:off x="5066506" y="3378994"/>
            <a:ext cx="960438" cy="12763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1CBB5700-EE8E-4928-8333-C502D7556AD7}"/>
              </a:ext>
            </a:extLst>
          </p:cNvPr>
          <p:cNvCxnSpPr>
            <a:stCxn id="38" idx="0"/>
          </p:cNvCxnSpPr>
          <p:nvPr/>
        </p:nvCxnSpPr>
        <p:spPr>
          <a:xfrm rot="16200000" flipV="1">
            <a:off x="5905500" y="3924300"/>
            <a:ext cx="762000" cy="2286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FDD3993-D8D1-49F5-9344-0BBE6DE41F64}"/>
              </a:ext>
            </a:extLst>
          </p:cNvPr>
          <p:cNvCxnSpPr/>
          <p:nvPr/>
        </p:nvCxnSpPr>
        <p:spPr>
          <a:xfrm rot="10800000" flipV="1">
            <a:off x="5715000" y="3733800"/>
            <a:ext cx="457200" cy="762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71E5326F-8F15-4236-BA8F-F6BC7ED8F39F}"/>
              </a:ext>
            </a:extLst>
          </p:cNvPr>
          <p:cNvCxnSpPr/>
          <p:nvPr/>
        </p:nvCxnSpPr>
        <p:spPr>
          <a:xfrm rot="16200000" flipV="1">
            <a:off x="5448300" y="3543300"/>
            <a:ext cx="457200" cy="762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A6A159FA-7261-40C3-84EF-A3C8F87A9013}"/>
              </a:ext>
            </a:extLst>
          </p:cNvPr>
          <p:cNvCxnSpPr>
            <a:endCxn id="6" idx="6"/>
          </p:cNvCxnSpPr>
          <p:nvPr/>
        </p:nvCxnSpPr>
        <p:spPr>
          <a:xfrm rot="10800000" flipV="1">
            <a:off x="4953000" y="3352800"/>
            <a:ext cx="685800" cy="762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8521CB74-9DA9-4B65-B374-28C0BB91A233}"/>
              </a:ext>
            </a:extLst>
          </p:cNvPr>
          <p:cNvCxnSpPr>
            <a:stCxn id="6" idx="4"/>
          </p:cNvCxnSpPr>
          <p:nvPr/>
        </p:nvCxnSpPr>
        <p:spPr>
          <a:xfrm rot="16200000" flipH="1">
            <a:off x="3467100" y="4914900"/>
            <a:ext cx="3048000" cy="381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60">
            <a:extLst>
              <a:ext uri="{FF2B5EF4-FFF2-40B4-BE49-F238E27FC236}">
                <a16:creationId xmlns="" xmlns:a16="http://schemas.microsoft.com/office/drawing/2014/main" id="{0FAD1787-3D2D-42EA-B5B3-74855951B239}"/>
              </a:ext>
            </a:extLst>
          </p:cNvPr>
          <p:cNvSpPr txBox="1">
            <a:spLocks noChangeArrowheads="1"/>
          </p:cNvSpPr>
          <p:nvPr/>
        </p:nvSpPr>
        <p:spPr bwMode="auto">
          <a:xfrm rot="-1860496">
            <a:off x="3538538" y="3676650"/>
            <a:ext cx="652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Calibri" panose="020F0502020204030204" pitchFamily="34" charset="0"/>
              </a:rPr>
              <a:t>5 km</a:t>
            </a:r>
          </a:p>
        </p:txBody>
      </p:sp>
      <p:sp>
        <p:nvSpPr>
          <p:cNvPr id="7192" name="TextBox 61">
            <a:extLst>
              <a:ext uri="{FF2B5EF4-FFF2-40B4-BE49-F238E27FC236}">
                <a16:creationId xmlns="" xmlns:a16="http://schemas.microsoft.com/office/drawing/2014/main" id="{B30C56EA-0921-430C-A0F2-3919BD0FBF5A}"/>
              </a:ext>
            </a:extLst>
          </p:cNvPr>
          <p:cNvSpPr txBox="1">
            <a:spLocks noChangeArrowheads="1"/>
          </p:cNvSpPr>
          <p:nvPr/>
        </p:nvSpPr>
        <p:spPr bwMode="auto">
          <a:xfrm rot="-5772124">
            <a:off x="4357687" y="5370513"/>
            <a:ext cx="835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Calibri" panose="020F0502020204030204" pitchFamily="34" charset="0"/>
              </a:rPr>
              <a:t>10 km</a:t>
            </a:r>
          </a:p>
        </p:txBody>
      </p:sp>
      <p:sp>
        <p:nvSpPr>
          <p:cNvPr id="7193" name="TextBox 62">
            <a:extLst>
              <a:ext uri="{FF2B5EF4-FFF2-40B4-BE49-F238E27FC236}">
                <a16:creationId xmlns="" xmlns:a16="http://schemas.microsoft.com/office/drawing/2014/main" id="{698B3424-42D0-4528-A0FD-32939934C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81" y="16813"/>
            <a:ext cx="76065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Case 2 : No hospitals found in initial search radius</a:t>
            </a:r>
          </a:p>
        </p:txBody>
      </p:sp>
      <p:sp>
        <p:nvSpPr>
          <p:cNvPr id="7194" name="TextBox 65">
            <a:extLst>
              <a:ext uri="{FF2B5EF4-FFF2-40B4-BE49-F238E27FC236}">
                <a16:creationId xmlns="" xmlns:a16="http://schemas.microsoft.com/office/drawing/2014/main" id="{390B0630-F2A1-4C16-92EB-CAAFD8702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42" y="1005169"/>
            <a:ext cx="1590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U : User</a:t>
            </a:r>
          </a:p>
          <a:p>
            <a:pPr eaLnBrk="1" hangingPunct="1"/>
            <a:r>
              <a:rPr lang="en-US" altLang="en-US" sz="24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H : Hospital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2B58B23B-7E5D-4F62-BF4A-2E1D444DD58E}"/>
              </a:ext>
            </a:extLst>
          </p:cNvPr>
          <p:cNvCxnSpPr/>
          <p:nvPr/>
        </p:nvCxnSpPr>
        <p:spPr>
          <a:xfrm>
            <a:off x="304800" y="6553200"/>
            <a:ext cx="1371600" cy="158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6" name="TextBox 67">
            <a:extLst>
              <a:ext uri="{FF2B5EF4-FFF2-40B4-BE49-F238E27FC236}">
                <a16:creationId xmlns="" xmlns:a16="http://schemas.microsoft.com/office/drawing/2014/main" id="{36210A95-0493-4A5F-8570-2B5B5D008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324600"/>
            <a:ext cx="827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: Path 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="" xmlns:a16="http://schemas.microsoft.com/office/drawing/2014/main" id="{4419F7A4-0B28-46CB-A563-EA4C0DD07C0D}"/>
              </a:ext>
            </a:extLst>
          </p:cNvPr>
          <p:cNvCxnSpPr/>
          <p:nvPr/>
        </p:nvCxnSpPr>
        <p:spPr>
          <a:xfrm>
            <a:off x="6021388" y="6553200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8" name="TextBox 69">
            <a:extLst>
              <a:ext uri="{FF2B5EF4-FFF2-40B4-BE49-F238E27FC236}">
                <a16:creationId xmlns="" xmlns:a16="http://schemas.microsoft.com/office/drawing/2014/main" id="{971EC4D0-C518-4DB2-A754-2BD655472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988" y="6324600"/>
            <a:ext cx="1751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: Direct distance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="" xmlns:a16="http://schemas.microsoft.com/office/drawing/2014/main" id="{E9A41E12-BE4C-4362-8E0B-FE3D163D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altLang="en-US"/>
              <a:t>Design 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="" xmlns:a16="http://schemas.microsoft.com/office/drawing/2014/main" id="{14341F52-4B3A-4AC9-BB25-BCC6F4A1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44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E871BD-3BA3-45A2-B6A5-82E4D792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"/>
            <a:ext cx="8382000" cy="61722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Front end </a:t>
            </a:r>
            <a:r>
              <a:rPr 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Python’s </a:t>
            </a:r>
            <a:r>
              <a:rPr lang="en-US" sz="2800" b="1" dirty="0">
                <a:solidFill>
                  <a:srgbClr val="C52F33"/>
                </a:solidFill>
                <a:latin typeface="Sony Sketch EF" panose="020B0603020104020203" pitchFamily="34" charset="0"/>
                <a:cs typeface="Sony Sketch EF" panose="020B0603020104020203" pitchFamily="34" charset="0"/>
              </a:rPr>
              <a:t>gmplot</a:t>
            </a:r>
            <a:r>
              <a:rPr lang="en-US" sz="28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 </a:t>
            </a:r>
            <a:r>
              <a:rPr 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package </a:t>
            </a:r>
          </a:p>
          <a:p>
            <a:pPr marL="514350" indent="-514350">
              <a:lnSpc>
                <a:spcPct val="150000"/>
              </a:lnSpc>
              <a:buFont typeface="Arial" charset="0"/>
              <a:buNone/>
              <a:defRPr/>
            </a:pPr>
            <a:endParaRPr lang="en-US" sz="2800" b="1" dirty="0">
              <a:latin typeface="Sony Sketch EF" panose="020B0603020104020203" pitchFamily="34" charset="0"/>
              <a:cs typeface="Sony Sketch EF" panose="020B0603020104020203" pitchFamily="34" charset="0"/>
            </a:endParaRPr>
          </a:p>
          <a:p>
            <a:pPr marL="514350" indent="-514350">
              <a:lnSpc>
                <a:spcPct val="150000"/>
              </a:lnSpc>
              <a:buFont typeface="Arial" charset="0"/>
              <a:buNone/>
              <a:defRPr/>
            </a:pPr>
            <a:r>
              <a:rPr lang="en-US" sz="28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Back end </a:t>
            </a:r>
            <a:r>
              <a:rPr 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Python</a:t>
            </a:r>
            <a:r>
              <a:rPr 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 to parse </a:t>
            </a:r>
            <a:r>
              <a:rPr lang="en-US" sz="2800" dirty="0">
                <a:solidFill>
                  <a:srgbClr val="C52F33"/>
                </a:solidFill>
                <a:latin typeface="Sony Sketch EF" panose="020B0603020104020203" pitchFamily="34" charset="0"/>
                <a:cs typeface="Sony Sketch EF" panose="020B0603020104020203" pitchFamily="34" charset="0"/>
              </a:rPr>
              <a:t>XML</a:t>
            </a:r>
            <a:r>
              <a:rPr 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 file generated by OSM               ( Open Street Maps )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Implementation of </a:t>
            </a:r>
            <a:r>
              <a:rPr lang="en-US" sz="2800" dirty="0">
                <a:solidFill>
                  <a:srgbClr val="C52F33"/>
                </a:solidFill>
                <a:latin typeface="Sony Sketch EF" panose="020B0603020104020203" pitchFamily="34" charset="0"/>
                <a:cs typeface="Sony Sketch EF" panose="020B0603020104020203" pitchFamily="34" charset="0"/>
              </a:rPr>
              <a:t>Dijkstra’s algorithm</a:t>
            </a:r>
            <a:r>
              <a:rPr 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 in </a:t>
            </a:r>
            <a:r>
              <a:rPr lang="en-US" sz="2800" b="1" dirty="0">
                <a:latin typeface="Sony Sketch EF" panose="020B0603020104020203" pitchFamily="34" charset="0"/>
                <a:cs typeface="Sony Sketch EF" panose="020B0603020104020203" pitchFamily="34" charset="0"/>
              </a:rPr>
              <a:t>C</a:t>
            </a:r>
            <a:r>
              <a:rPr lang="en-US" sz="2800" dirty="0">
                <a:latin typeface="Sony Sketch EF" panose="020B0603020104020203" pitchFamily="34" charset="0"/>
                <a:cs typeface="Sony Sketch EF" panose="020B0603020104020203" pitchFamily="34" charset="0"/>
              </a:rPr>
              <a:t>.</a:t>
            </a:r>
          </a:p>
          <a:p>
            <a:pPr>
              <a:buFont typeface="Arial" charset="0"/>
              <a:buChar char="•"/>
              <a:defRPr/>
            </a:pPr>
            <a:endParaRPr lang="en-US" sz="2800" dirty="0">
              <a:latin typeface="Sony Sketch EF" panose="020B0603020104020203" pitchFamily="34" charset="0"/>
              <a:cs typeface="Sony Sketch EF" panose="020B0603020104020203" pitchFamily="34" charset="0"/>
            </a:endParaRPr>
          </a:p>
          <a:p>
            <a:pPr>
              <a:buFont typeface="Arial" charset="0"/>
              <a:buNone/>
              <a:defRPr/>
            </a:pPr>
            <a:endParaRPr lang="en-US" sz="2800" dirty="0">
              <a:latin typeface="Sony Sketch EF" panose="020B0603020104020203" pitchFamily="34" charset="0"/>
              <a:cs typeface="Sony Sketch EF" panose="020B06030201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0250B622-D200-4B66-A8D0-55FA30D7E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60422543"/>
              </p:ext>
            </p:extLst>
          </p:nvPr>
        </p:nvGraphicFramePr>
        <p:xfrm>
          <a:off x="762000" y="5105400"/>
          <a:ext cx="8382000" cy="155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7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7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97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97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97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n-US" sz="2800" dirty="0"/>
                        <a:t>dist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baseline="0" dirty="0" smtClean="0"/>
                        <a:t>[V]</a:t>
                      </a:r>
                      <a:endParaRPr lang="en-US" sz="2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l-GR" sz="2800" dirty="0"/>
                        <a:t>π</a:t>
                      </a:r>
                      <a:r>
                        <a:rPr lang="en-US" sz="2800" dirty="0"/>
                        <a:t> [V]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11" marB="4571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lowchart: Connector 5">
            <a:extLst>
              <a:ext uri="{FF2B5EF4-FFF2-40B4-BE49-F238E27FC236}">
                <a16:creationId xmlns="" xmlns:a16="http://schemas.microsoft.com/office/drawing/2014/main" id="{3B121C52-E9B1-40EA-ADDE-A917D1FF79C0}"/>
              </a:ext>
            </a:extLst>
          </p:cNvPr>
          <p:cNvSpPr/>
          <p:nvPr/>
        </p:nvSpPr>
        <p:spPr>
          <a:xfrm>
            <a:off x="990600" y="1981200"/>
            <a:ext cx="914400" cy="914400"/>
          </a:xfrm>
          <a:prstGeom prst="flowChartConnector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400" dirty="0"/>
              <a:t>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="" xmlns:a16="http://schemas.microsoft.com/office/drawing/2014/main" id="{B445A49D-BA86-44A8-9CB8-C881C28C2499}"/>
              </a:ext>
            </a:extLst>
          </p:cNvPr>
          <p:cNvSpPr/>
          <p:nvPr/>
        </p:nvSpPr>
        <p:spPr>
          <a:xfrm>
            <a:off x="2819400" y="609600"/>
            <a:ext cx="914400" cy="914400"/>
          </a:xfrm>
          <a:prstGeom prst="flowChartConnector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400" dirty="0"/>
              <a:t>A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="" xmlns:a16="http://schemas.microsoft.com/office/drawing/2014/main" id="{D5A04038-AF2F-4938-99E1-C442E5A91890}"/>
              </a:ext>
            </a:extLst>
          </p:cNvPr>
          <p:cNvSpPr/>
          <p:nvPr/>
        </p:nvSpPr>
        <p:spPr>
          <a:xfrm>
            <a:off x="2819400" y="3505200"/>
            <a:ext cx="914400" cy="914400"/>
          </a:xfrm>
          <a:prstGeom prst="flowChartConnector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400" dirty="0"/>
              <a:t>D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="" xmlns:a16="http://schemas.microsoft.com/office/drawing/2014/main" id="{8519F161-2AEC-451D-A2EF-A21D6B91EACB}"/>
              </a:ext>
            </a:extLst>
          </p:cNvPr>
          <p:cNvSpPr/>
          <p:nvPr/>
        </p:nvSpPr>
        <p:spPr>
          <a:xfrm>
            <a:off x="5943600" y="533400"/>
            <a:ext cx="914400" cy="914400"/>
          </a:xfrm>
          <a:prstGeom prst="flowChartConnector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400" dirty="0"/>
              <a:t>B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="" xmlns:a16="http://schemas.microsoft.com/office/drawing/2014/main" id="{2D7A8C0A-D457-4AF6-AF94-EC70EFD55EBC}"/>
              </a:ext>
            </a:extLst>
          </p:cNvPr>
          <p:cNvSpPr/>
          <p:nvPr/>
        </p:nvSpPr>
        <p:spPr>
          <a:xfrm>
            <a:off x="5943600" y="3505200"/>
            <a:ext cx="914400" cy="914400"/>
          </a:xfrm>
          <a:prstGeom prst="flowChartConnector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400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8F44387E-0C3C-4742-A2A1-ED85034551CC}"/>
              </a:ext>
            </a:extLst>
          </p:cNvPr>
          <p:cNvCxnSpPr>
            <a:endCxn id="7" idx="2"/>
          </p:cNvCxnSpPr>
          <p:nvPr/>
        </p:nvCxnSpPr>
        <p:spPr>
          <a:xfrm flipV="1">
            <a:off x="1600200" y="1066800"/>
            <a:ext cx="1219200" cy="9144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689706E-8247-4B9C-B7EE-3797AD5F095A}"/>
              </a:ext>
            </a:extLst>
          </p:cNvPr>
          <p:cNvCxnSpPr>
            <a:stCxn id="6" idx="5"/>
          </p:cNvCxnSpPr>
          <p:nvPr/>
        </p:nvCxnSpPr>
        <p:spPr>
          <a:xfrm rot="16200000" flipH="1">
            <a:off x="1809750" y="2724150"/>
            <a:ext cx="971550" cy="104775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E514F0FB-5B11-4BEE-9CF2-FBB4258C6933}"/>
              </a:ext>
            </a:extLst>
          </p:cNvPr>
          <p:cNvCxnSpPr>
            <a:stCxn id="10" idx="1"/>
            <a:endCxn id="6" idx="6"/>
          </p:cNvCxnSpPr>
          <p:nvPr/>
        </p:nvCxnSpPr>
        <p:spPr>
          <a:xfrm rot="16200000" flipV="1">
            <a:off x="3390900" y="952500"/>
            <a:ext cx="1200150" cy="417195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1010B523-57B0-490D-85C7-9DC743EEA921}"/>
              </a:ext>
            </a:extLst>
          </p:cNvPr>
          <p:cNvCxnSpPr>
            <a:stCxn id="7" idx="4"/>
            <a:endCxn id="8" idx="0"/>
          </p:cNvCxnSpPr>
          <p:nvPr/>
        </p:nvCxnSpPr>
        <p:spPr>
          <a:xfrm rot="5400000">
            <a:off x="2286001" y="2514600"/>
            <a:ext cx="1981200" cy="317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55E5354E-C7F9-4DD5-B580-C42E6BAA1D7A}"/>
              </a:ext>
            </a:extLst>
          </p:cNvPr>
          <p:cNvCxnSpPr/>
          <p:nvPr/>
        </p:nvCxnSpPr>
        <p:spPr>
          <a:xfrm rot="5400000" flipH="1" flipV="1">
            <a:off x="2017713" y="2476500"/>
            <a:ext cx="2058988" cy="158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279A0827-806D-46BA-A31F-882CDA1A1931}"/>
              </a:ext>
            </a:extLst>
          </p:cNvPr>
          <p:cNvCxnSpPr>
            <a:stCxn id="7" idx="6"/>
          </p:cNvCxnSpPr>
          <p:nvPr/>
        </p:nvCxnSpPr>
        <p:spPr>
          <a:xfrm>
            <a:off x="3733800" y="1066800"/>
            <a:ext cx="2133600" cy="158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DA4D56D2-D6C6-4F36-AC82-A70066BEFADF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3733800" y="3962400"/>
            <a:ext cx="2209800" cy="158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2215A8C2-E7EC-40F8-B6F4-295743CF2D59}"/>
              </a:ext>
            </a:extLst>
          </p:cNvPr>
          <p:cNvCxnSpPr/>
          <p:nvPr/>
        </p:nvCxnSpPr>
        <p:spPr>
          <a:xfrm rot="5400000" flipH="1" flipV="1">
            <a:off x="5218113" y="2476500"/>
            <a:ext cx="2058988" cy="158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B679E1C-4080-424C-BDB4-54842A87884E}"/>
              </a:ext>
            </a:extLst>
          </p:cNvPr>
          <p:cNvCxnSpPr/>
          <p:nvPr/>
        </p:nvCxnSpPr>
        <p:spPr>
          <a:xfrm rot="5400000">
            <a:off x="5524501" y="2476500"/>
            <a:ext cx="2057400" cy="317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917FF8F-BF55-47AE-8A97-08B071CF4040}"/>
              </a:ext>
            </a:extLst>
          </p:cNvPr>
          <p:cNvCxnSpPr>
            <a:stCxn id="8" idx="7"/>
            <a:endCxn id="9" idx="3"/>
          </p:cNvCxnSpPr>
          <p:nvPr/>
        </p:nvCxnSpPr>
        <p:spPr>
          <a:xfrm rot="5400000" flipH="1" flipV="1">
            <a:off x="3676650" y="1238250"/>
            <a:ext cx="2324100" cy="24765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7" name="TextBox 38">
            <a:extLst>
              <a:ext uri="{FF2B5EF4-FFF2-40B4-BE49-F238E27FC236}">
                <a16:creationId xmlns="" xmlns:a16="http://schemas.microsoft.com/office/drawing/2014/main" id="{C8A58C55-2356-40B8-AFF9-E56731F35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066800"/>
            <a:ext cx="639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10</a:t>
            </a:r>
          </a:p>
        </p:txBody>
      </p:sp>
      <p:sp>
        <p:nvSpPr>
          <p:cNvPr id="10288" name="TextBox 39">
            <a:extLst>
              <a:ext uri="{FF2B5EF4-FFF2-40B4-BE49-F238E27FC236}">
                <a16:creationId xmlns="" xmlns:a16="http://schemas.microsoft.com/office/drawing/2014/main" id="{A092D2A9-5DA7-4A78-942E-D10ECA6A6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0"/>
            <a:ext cx="41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5</a:t>
            </a:r>
          </a:p>
        </p:txBody>
      </p:sp>
      <p:sp>
        <p:nvSpPr>
          <p:cNvPr id="10289" name="TextBox 40">
            <a:extLst>
              <a:ext uri="{FF2B5EF4-FFF2-40B4-BE49-F238E27FC236}">
                <a16:creationId xmlns="" xmlns:a16="http://schemas.microsoft.com/office/drawing/2014/main" id="{702F378C-CD63-4815-A40F-D78CE2C7B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895600"/>
            <a:ext cx="41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2</a:t>
            </a:r>
          </a:p>
        </p:txBody>
      </p:sp>
      <p:sp>
        <p:nvSpPr>
          <p:cNvPr id="10290" name="TextBox 41">
            <a:extLst>
              <a:ext uri="{FF2B5EF4-FFF2-40B4-BE49-F238E27FC236}">
                <a16:creationId xmlns="" xmlns:a16="http://schemas.microsoft.com/office/drawing/2014/main" id="{CDCACDC0-255B-43F2-AA87-1EC6C3F77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09600"/>
            <a:ext cx="41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1</a:t>
            </a:r>
          </a:p>
        </p:txBody>
      </p:sp>
      <p:sp>
        <p:nvSpPr>
          <p:cNvPr id="10291" name="TextBox 42">
            <a:extLst>
              <a:ext uri="{FF2B5EF4-FFF2-40B4-BE49-F238E27FC236}">
                <a16:creationId xmlns="" xmlns:a16="http://schemas.microsoft.com/office/drawing/2014/main" id="{FB61F0A9-CDFC-40C9-AC29-C1B5E3DF8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038600"/>
            <a:ext cx="41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2</a:t>
            </a:r>
          </a:p>
        </p:txBody>
      </p:sp>
      <p:sp>
        <p:nvSpPr>
          <p:cNvPr id="10292" name="TextBox 43">
            <a:extLst>
              <a:ext uri="{FF2B5EF4-FFF2-40B4-BE49-F238E27FC236}">
                <a16:creationId xmlns="" xmlns:a16="http://schemas.microsoft.com/office/drawing/2014/main" id="{69CACA22-3631-44D8-B952-4A1D2CA4A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209800"/>
            <a:ext cx="5254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6 </a:t>
            </a:r>
          </a:p>
        </p:txBody>
      </p:sp>
      <p:sp>
        <p:nvSpPr>
          <p:cNvPr id="10293" name="TextBox 44">
            <a:extLst>
              <a:ext uri="{FF2B5EF4-FFF2-40B4-BE49-F238E27FC236}">
                <a16:creationId xmlns="" xmlns:a16="http://schemas.microsoft.com/office/drawing/2014/main" id="{013DFC68-7EC7-4284-B186-BDC2D7D46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209800"/>
            <a:ext cx="41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4</a:t>
            </a:r>
          </a:p>
        </p:txBody>
      </p:sp>
      <p:sp>
        <p:nvSpPr>
          <p:cNvPr id="10294" name="TextBox 45">
            <a:extLst>
              <a:ext uri="{FF2B5EF4-FFF2-40B4-BE49-F238E27FC236}">
                <a16:creationId xmlns="" xmlns:a16="http://schemas.microsoft.com/office/drawing/2014/main" id="{C7FFE013-B7D2-4E03-BE47-5D53C279C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52600"/>
            <a:ext cx="41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9</a:t>
            </a:r>
          </a:p>
        </p:txBody>
      </p:sp>
      <p:sp>
        <p:nvSpPr>
          <p:cNvPr id="10295" name="TextBox 46">
            <a:extLst>
              <a:ext uri="{FF2B5EF4-FFF2-40B4-BE49-F238E27FC236}">
                <a16:creationId xmlns="" xmlns:a16="http://schemas.microsoft.com/office/drawing/2014/main" id="{F08087E5-E3A3-4901-B0D9-BCD46C1A6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981200"/>
            <a:ext cx="41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3</a:t>
            </a:r>
          </a:p>
        </p:txBody>
      </p:sp>
      <p:sp>
        <p:nvSpPr>
          <p:cNvPr id="10296" name="TextBox 47">
            <a:extLst>
              <a:ext uri="{FF2B5EF4-FFF2-40B4-BE49-F238E27FC236}">
                <a16:creationId xmlns="" xmlns:a16="http://schemas.microsoft.com/office/drawing/2014/main" id="{1831E582-A3FC-4407-830F-E87875C95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981200"/>
            <a:ext cx="41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8700B85B-99C7-45F6-ADC1-EA77AB4CC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562600"/>
            <a:ext cx="55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  </a:t>
            </a:r>
            <a:r>
              <a:rPr lang="en-US" altLang="en-US" sz="2000" dirty="0"/>
              <a:t>0</a:t>
            </a:r>
            <a:endParaRPr lang="en-US" altLang="en-US" sz="3200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FFC0DCC-9978-4C1B-B654-F7BEBB77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562600"/>
            <a:ext cx="704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/>
              <a:t>  ∞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6A428C09-227A-4808-9BE2-704580626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562600"/>
            <a:ext cx="704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/>
              <a:t>  ∞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97ACC05A-A489-440F-93F4-CEF05A4D3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562600"/>
            <a:ext cx="704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/>
              <a:t>  ∞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220AE9A-495A-49B1-9080-30E4A2624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562600"/>
            <a:ext cx="704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/>
              <a:t>  ∞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082AA1CE-3A06-4453-8CF0-BCC3DC58D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2484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NULL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210E41B9-6221-4991-8A22-F696B9C84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2484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NULL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ABD3C08-238D-4B1E-A89C-23D82B072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62484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NULL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B802BA0B-1A62-4310-B325-95F619FDB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2484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NULL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A7A61B7-14FC-4490-AD26-0C32B7206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2484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NULL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BFB7F64-3F51-43FC-B735-DEBBDEF0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810000"/>
            <a:ext cx="182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u = 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96524B2-2380-472C-8F74-6CAEFCAC2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4419600"/>
            <a:ext cx="182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v  = 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81E25E40-174C-4A51-A2F9-B013298EA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71500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0F234D51-6B26-4719-B18B-D4587979E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1722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D09A66EA-C016-4DC1-B85E-BBB64F385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4419600"/>
            <a:ext cx="1176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v = 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D6853BB7-1675-447C-A0CE-6AF783585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7150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138D2C3-85B0-48FC-B168-7EDE498EA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1722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2006D7B9-D7B6-4DE9-8AB3-9E6D51A3A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733800"/>
            <a:ext cx="1176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u = 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9DA9F3A1-97B0-48A4-AB11-56D0CCCB9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4495800"/>
            <a:ext cx="1109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v = 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C760C7C8-F6E8-438C-817D-716A7A873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6388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8B5C10BD-E6FF-43D1-A660-0C417368C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1722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83DE648D-D5F6-440A-94B7-4AF18B4F9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4419600"/>
            <a:ext cx="1246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v = B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F7D1DCE9-9A4D-4A3D-A65D-70F81B76B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71500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14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0E6574C-929E-4BD3-B3A3-448610B4D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61722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A5D487AD-0F7D-4A04-8515-1B1DCEA3C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4419600"/>
            <a:ext cx="1154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v = C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0CAA608F-E138-4F84-843D-AE6001A82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0960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DA8BF11B-E33C-4F3D-A4CE-16EE303AE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7150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7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75BF54A9-B535-4AA7-BCF1-865CE939D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886200"/>
            <a:ext cx="1176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u = C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463D9384-BFD1-4895-9263-1EF79C6E1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4508500"/>
            <a:ext cx="1131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v = 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2D8FE63B-F0A8-4F83-B70B-6D5FDE30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71500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13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A2CEC4A-43AE-4128-A2E3-0033C54E4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216650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57BFAE6B-5781-44C4-9ED9-F10AF4690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810000"/>
            <a:ext cx="1131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u = 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1A2D7D61-1BC2-4661-8D52-C4290B543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4495800"/>
            <a:ext cx="1246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v = B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01BA03BF-1D45-4BA0-B978-E19717056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6388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11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B4CDC3D9-516E-483C-88F2-45A71D8DF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1722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97AF7096-88C1-40A8-B80C-53D7057A9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810000"/>
            <a:ext cx="1154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u = B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1CCB7CD0-B6DF-4176-A918-8C7ABF575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623" y="3213100"/>
            <a:ext cx="1052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END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33FF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33FF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33FF"/>
                                      </p:to>
                                    </p:animClr>
                                    <p:set>
                                      <p:cBhvr>
                                        <p:cTn id="2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33FF"/>
                                      </p:to>
                                    </p:animClr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 nodeType="clickPar">
                      <p:stCondLst>
                        <p:cond delay="indefinite"/>
                      </p:stCondLst>
                      <p:childTnLst>
                        <p:par>
                          <p:cTn id="3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 nodeType="clickPar">
                      <p:stCondLst>
                        <p:cond delay="indefinite"/>
                      </p:stCondLst>
                      <p:childTnLst>
                        <p:par>
                          <p:cTn id="3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33FF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 nodeType="clickPar">
                      <p:stCondLst>
                        <p:cond delay="indefinite"/>
                      </p:stCondLst>
                      <p:childTnLst>
                        <p:par>
                          <p:cTn id="3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 nodeType="clickPar">
                      <p:stCondLst>
                        <p:cond delay="indefinite"/>
                      </p:stCondLst>
                      <p:childTnLst>
                        <p:par>
                          <p:cTn id="3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0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 nodeType="clickPar">
                      <p:stCondLst>
                        <p:cond delay="indefinite"/>
                      </p:stCondLst>
                      <p:childTnLst>
                        <p:par>
                          <p:cTn id="3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43" grpId="0"/>
      <p:bldP spid="43" grpId="1"/>
      <p:bldP spid="46" grpId="0"/>
      <p:bldP spid="46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3" grpId="0"/>
      <p:bldP spid="74" grpId="0"/>
      <p:bldP spid="74" grpId="1"/>
      <p:bldP spid="75" grpId="0"/>
      <p:bldP spid="75" grpId="1"/>
      <p:bldP spid="76" grpId="0"/>
      <p:bldP spid="77" grpId="0"/>
      <p:bldP spid="79" grpId="0"/>
      <p:bldP spid="79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6" grpId="0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4" grpId="0"/>
      <p:bldP spid="95" grpId="0"/>
      <p:bldP spid="95" grpId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682</TotalTime>
  <Words>527</Words>
  <Application>Microsoft Office PowerPoint</Application>
  <PresentationFormat>On-screen Show (4:3)</PresentationFormat>
  <Paragraphs>114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Crop</vt:lpstr>
      <vt:lpstr>Slide 1</vt:lpstr>
      <vt:lpstr>Slide 2</vt:lpstr>
      <vt:lpstr>Problem statement</vt:lpstr>
      <vt:lpstr>Slide 4</vt:lpstr>
      <vt:lpstr>Slide 5</vt:lpstr>
      <vt:lpstr>Slide 6</vt:lpstr>
      <vt:lpstr>Design </vt:lpstr>
      <vt:lpstr>Slide 8</vt:lpstr>
      <vt:lpstr>Slide 9</vt:lpstr>
      <vt:lpstr>Slide 10</vt:lpstr>
      <vt:lpstr>Slide 11</vt:lpstr>
      <vt:lpstr>What’s new ?</vt:lpstr>
      <vt:lpstr>Limitations</vt:lpstr>
      <vt:lpstr>Research paper based on A* algorithm used by Google Maps and Dijkstra algorithm 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GIS-based shortest path determination for Emergency vehicles using Dijkstra’s algorithm</dc:title>
  <dc:creator>shaunak</dc:creator>
  <cp:lastModifiedBy>shaunak</cp:lastModifiedBy>
  <cp:revision>27</cp:revision>
  <dcterms:created xsi:type="dcterms:W3CDTF">2019-03-05T12:12:55Z</dcterms:created>
  <dcterms:modified xsi:type="dcterms:W3CDTF">2019-04-08T13:04:23Z</dcterms:modified>
</cp:coreProperties>
</file>